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46" y="8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D40263-B96A-4B1C-98BC-7E437D562A0D}" type="datetimeFigureOut">
              <a:rPr kumimoji="1" lang="ja-JP" altLang="en-US" smtClean="0"/>
              <a:pPr/>
              <a:t>2017/11/7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22DA64-7102-47A4-AA68-661D87D0160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4675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BEB827-94C9-4063-97BD-24072F11C4D6}" type="datetimeFigureOut">
              <a:rPr kumimoji="1" lang="ja-JP" altLang="en-US" smtClean="0"/>
              <a:pPr/>
              <a:t>2017/11/7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DE70E-E927-4316-B344-DE8EAD11077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397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87563" y="739775"/>
            <a:ext cx="2560637" cy="37004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DE70E-E927-4316-B344-DE8EAD11077E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6262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1" y="6737102"/>
            <a:ext cx="686331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sz="1950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514350" y="2531536"/>
            <a:ext cx="5829300" cy="2642988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52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514350" y="5216766"/>
            <a:ext cx="5829300" cy="1732905"/>
          </a:xfrm>
        </p:spPr>
        <p:txBody>
          <a:bodyPr lIns="45720" rIns="45720"/>
          <a:lstStyle>
            <a:lvl1pPr marL="0" marR="69340" indent="0" algn="r">
              <a:buNone/>
              <a:defRPr>
                <a:solidFill>
                  <a:schemeClr val="tx2"/>
                </a:solidFill>
              </a:defRPr>
            </a:lvl1pPr>
            <a:lvl2pPr marL="495285" indent="0" algn="ctr">
              <a:buNone/>
            </a:lvl2pPr>
            <a:lvl3pPr marL="990570" indent="0" algn="ctr">
              <a:buNone/>
            </a:lvl3pPr>
            <a:lvl4pPr marL="1485854" indent="0" algn="ctr">
              <a:buNone/>
            </a:lvl4pPr>
            <a:lvl5pPr marL="1981139" indent="0" algn="ctr">
              <a:buNone/>
            </a:lvl5pPr>
            <a:lvl6pPr marL="2476424" indent="0" algn="ctr">
              <a:buNone/>
            </a:lvl6pPr>
            <a:lvl7pPr marL="2971709" indent="0" algn="ctr">
              <a:buNone/>
            </a:lvl7pPr>
            <a:lvl8pPr marL="3466993" indent="0" algn="ctr">
              <a:buNone/>
            </a:lvl8pPr>
            <a:lvl9pPr marL="3962278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2824" y="7154334"/>
            <a:ext cx="6860824" cy="2761905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sz="1950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sz="1950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sz="1950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D3B9702-7FBF-4720-8670-571C5E7EEDDE}" type="datetime1">
              <a:rPr lang="en-US" altLang="ja-JP" smtClean="0"/>
              <a:pPr/>
              <a:t>11/7/2017</a:t>
            </a:fld>
            <a:endParaRPr kumimoji="1" lang="ja-JP" altLang="en-US" dirty="0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FDBFFB2-86D9-4B8F-A59A-553A60B94BBE}" type="slidenum">
              <a:rPr lang="en-US" altLang="ja-JP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2139699"/>
            <a:ext cx="6172200" cy="6335436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422E45-F125-4BB9-AD5E-D2319984AB58}" type="datetimeFigureOut">
              <a:rPr kumimoji="1" lang="ja-JP" altLang="en-US" smtClean="0"/>
              <a:pPr/>
              <a:t>2017/11/7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895B96-D7B6-4A6A-9056-C1CFD0CA39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33011" y="396703"/>
            <a:ext cx="1333103" cy="8078433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4"/>
            <a:ext cx="4743450" cy="807843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422E45-F125-4BB9-AD5E-D2319984AB58}" type="datetimeFigureOut">
              <a:rPr kumimoji="1" lang="ja-JP" altLang="en-US" smtClean="0"/>
              <a:pPr/>
              <a:t>2017/11/7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895B96-D7B6-4A6A-9056-C1CFD0CA39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422E45-F125-4BB9-AD5E-D2319984AB58}" type="datetimeFigureOut">
              <a:rPr kumimoji="1" lang="ja-JP" altLang="en-US" smtClean="0"/>
              <a:pPr/>
              <a:t>2017/11/7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895B96-D7B6-4A6A-9056-C1CFD0CA39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82" y="1530695"/>
            <a:ext cx="5829300" cy="264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52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942035" y="4234695"/>
            <a:ext cx="3429000" cy="2101505"/>
          </a:xfrm>
        </p:spPr>
        <p:txBody>
          <a:bodyPr lIns="91440" rIns="91440" anchor="t"/>
          <a:lstStyle>
            <a:lvl1pPr marL="0" indent="0" algn="l">
              <a:buNone/>
              <a:defRPr sz="2492">
                <a:solidFill>
                  <a:schemeClr val="tx1"/>
                </a:solidFill>
              </a:defRPr>
            </a:lvl1pPr>
            <a:lvl2pPr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5034C-8BD9-4B0C-893B-33834FAB227F}" type="datetime1">
              <a:rPr lang="en-US" altLang="ja-JP" smtClean="0"/>
              <a:pPr/>
              <a:t>11/7/2017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DBFFB2-86D9-4B8F-A59A-553A60B94BBE}" type="slidenum">
              <a:rPr lang="en-US" altLang="ja-JP" smtClean="0"/>
              <a:pPr/>
              <a:t>‹#›</a:t>
            </a:fld>
            <a:endParaRPr kumimoji="1" lang="ja-JP" altLang="en-US"/>
          </a:p>
        </p:txBody>
      </p:sp>
      <p:sp>
        <p:nvSpPr>
          <p:cNvPr id="7" name="山形 6"/>
          <p:cNvSpPr/>
          <p:nvPr/>
        </p:nvSpPr>
        <p:spPr>
          <a:xfrm>
            <a:off x="2727510" y="4341237"/>
            <a:ext cx="137160" cy="3302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sz="1950"/>
          </a:p>
        </p:txBody>
      </p:sp>
      <p:sp>
        <p:nvSpPr>
          <p:cNvPr id="8" name="山形 7"/>
          <p:cNvSpPr/>
          <p:nvPr/>
        </p:nvSpPr>
        <p:spPr>
          <a:xfrm>
            <a:off x="2587698" y="4341237"/>
            <a:ext cx="137160" cy="3302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sz="195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9698"/>
            <a:ext cx="3028950" cy="6537502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9698"/>
            <a:ext cx="3028950" cy="6537502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422E45-F125-4BB9-AD5E-D2319984AB58}" type="datetimeFigureOut">
              <a:rPr kumimoji="1" lang="ja-JP" altLang="en-US" smtClean="0"/>
              <a:pPr/>
              <a:t>2017/11/7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895B96-D7B6-4A6A-9056-C1CFD0CA39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6"/>
            <a:ext cx="6172200" cy="1651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7814733"/>
            <a:ext cx="3030141" cy="1100667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600" b="0">
                <a:solidFill>
                  <a:schemeClr val="bg1"/>
                </a:solidFill>
              </a:defRPr>
            </a:lvl1pPr>
            <a:lvl2pPr>
              <a:buNone/>
              <a:defRPr sz="2167" b="1"/>
            </a:lvl2pPr>
            <a:lvl3pPr>
              <a:buNone/>
              <a:defRPr sz="1950" b="1"/>
            </a:lvl3pPr>
            <a:lvl4pPr>
              <a:buNone/>
              <a:defRPr sz="1733" b="1"/>
            </a:lvl4pPr>
            <a:lvl5pPr>
              <a:buNone/>
              <a:defRPr sz="1733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3483771" y="7814733"/>
            <a:ext cx="3031331" cy="1100667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600" b="0">
                <a:solidFill>
                  <a:schemeClr val="bg1"/>
                </a:solidFill>
              </a:defRPr>
            </a:lvl1pPr>
            <a:lvl2pPr>
              <a:buNone/>
              <a:defRPr sz="2167" b="1"/>
            </a:lvl2pPr>
            <a:lvl3pPr>
              <a:buNone/>
              <a:defRPr sz="1950" b="1"/>
            </a:lvl3pPr>
            <a:lvl4pPr>
              <a:buNone/>
              <a:defRPr sz="1733" b="1"/>
            </a:lvl4pPr>
            <a:lvl5pPr>
              <a:buNone/>
              <a:defRPr sz="1733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342900" y="2086203"/>
            <a:ext cx="3030141" cy="5693658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2086203"/>
            <a:ext cx="3031331" cy="5693658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422E45-F125-4BB9-AD5E-D2319984AB58}" type="datetimeFigureOut">
              <a:rPr kumimoji="1" lang="ja-JP" altLang="en-US" smtClean="0"/>
              <a:pPr/>
              <a:t>2017/11/7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895B96-D7B6-4A6A-9056-C1CFD0CA39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422E45-F125-4BB9-AD5E-D2319984AB58}" type="datetimeFigureOut">
              <a:rPr kumimoji="1" lang="ja-JP" altLang="en-US" smtClean="0"/>
              <a:pPr/>
              <a:t>2017/11/7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895B96-D7B6-4A6A-9056-C1CFD0CA39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422E45-F125-4BB9-AD5E-D2319984AB58}" type="datetimeFigureOut">
              <a:rPr kumimoji="1" lang="ja-JP" altLang="en-US" smtClean="0"/>
              <a:pPr/>
              <a:t>2017/11/7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895B96-D7B6-4A6A-9056-C1CFD0CA39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7044267"/>
            <a:ext cx="5611332" cy="6604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708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3314700" y="7735147"/>
            <a:ext cx="2980944" cy="1320800"/>
          </a:xfrm>
        </p:spPr>
        <p:txBody>
          <a:bodyPr/>
          <a:lstStyle>
            <a:lvl1pPr marL="0" indent="0" algn="r">
              <a:buNone/>
              <a:defRPr sz="1733"/>
            </a:lvl1pPr>
            <a:lvl2pPr>
              <a:buNone/>
              <a:defRPr sz="1300"/>
            </a:lvl2pPr>
            <a:lvl3pPr>
              <a:buNone/>
              <a:defRPr sz="1083"/>
            </a:lvl3pPr>
            <a:lvl4pPr>
              <a:buNone/>
              <a:defRPr sz="975"/>
            </a:lvl4pPr>
            <a:lvl5pPr>
              <a:buNone/>
              <a:defRPr sz="975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685800" y="396240"/>
            <a:ext cx="5609844" cy="6604000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5045274" y="9255919"/>
            <a:ext cx="1440180" cy="528320"/>
          </a:xfrm>
        </p:spPr>
        <p:txBody>
          <a:bodyPr/>
          <a:lstStyle>
            <a:extLst/>
          </a:lstStyle>
          <a:p>
            <a:fld id="{D4422E45-F125-4BB9-AD5E-D2319984AB58}" type="datetimeFigureOut">
              <a:rPr kumimoji="1" lang="ja-JP" altLang="en-US" smtClean="0"/>
              <a:pPr/>
              <a:t>2017/11/7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895B96-D7B6-4A6A-9056-C1CFD0CA39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855924" y="7862693"/>
            <a:ext cx="5372100" cy="936335"/>
          </a:xfrm>
          <a:noFill/>
        </p:spPr>
        <p:txBody>
          <a:bodyPr lIns="91440" tIns="0" rIns="91440" anchor="t"/>
          <a:lstStyle>
            <a:lvl1pPr marL="0" marR="19811" indent="0" algn="r">
              <a:buNone/>
              <a:defRPr sz="1517"/>
            </a:lvl1pPr>
            <a:lvl2pPr>
              <a:defRPr sz="1300"/>
            </a:lvl2pPr>
            <a:lvl3pPr>
              <a:defRPr sz="1083"/>
            </a:lvl3pPr>
            <a:lvl4pPr>
              <a:defRPr sz="975"/>
            </a:lvl4pPr>
            <a:lvl5pPr>
              <a:defRPr sz="975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1450" y="274399"/>
            <a:ext cx="6515100" cy="6339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467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422E45-F125-4BB9-AD5E-D2319984AB58}" type="datetimeFigureOut">
              <a:rPr kumimoji="1" lang="ja-JP" altLang="en-US" smtClean="0"/>
              <a:pPr/>
              <a:t>2017/11/7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285055" y="9255921"/>
            <a:ext cx="1763011" cy="5274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895B96-D7B6-4A6A-9056-C1CFD0CA39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1450" y="7027400"/>
            <a:ext cx="6056574" cy="812748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25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374455" y="8587131"/>
            <a:ext cx="3705468" cy="133044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9060" tIns="49530" rIns="99060" bIns="49530" anchor="t" compatLnSpc="1"/>
          <a:lstStyle>
            <a:extLst/>
          </a:lstStyle>
          <a:p>
            <a:endParaRPr kumimoji="0" lang="en-US" sz="1950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364288" y="8578571"/>
            <a:ext cx="2767838" cy="134831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9060" tIns="49530" rIns="99060" bIns="49530" anchor="t" compatLnSpc="1"/>
          <a:lstStyle>
            <a:extLst/>
          </a:lstStyle>
          <a:p>
            <a:endParaRPr kumimoji="0" lang="en-US" sz="1950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4532" y="8365144"/>
            <a:ext cx="2551736" cy="1561253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9060" tIns="49530" rIns="99060" bIns="49530" anchor="ctr" compatLnSpc="1"/>
          <a:lstStyle>
            <a:extLst/>
          </a:lstStyle>
          <a:p>
            <a:pPr algn="ctr" eaLnBrk="1" latinLnBrk="0" hangingPunct="1"/>
            <a:endParaRPr kumimoji="0" lang="en-US" sz="1950"/>
          </a:p>
        </p:txBody>
      </p:sp>
      <p:cxnSp>
        <p:nvCxnSpPr>
          <p:cNvPr id="11" name="直線コネクタ 10"/>
          <p:cNvCxnSpPr/>
          <p:nvPr/>
        </p:nvCxnSpPr>
        <p:spPr>
          <a:xfrm>
            <a:off x="-6928" y="8360067"/>
            <a:ext cx="2554132" cy="156633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6498084" y="7205524"/>
            <a:ext cx="137160" cy="3302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sz="1950"/>
          </a:p>
        </p:txBody>
      </p:sp>
      <p:sp>
        <p:nvSpPr>
          <p:cNvPr id="13" name="山形 12"/>
          <p:cNvSpPr/>
          <p:nvPr/>
        </p:nvSpPr>
        <p:spPr>
          <a:xfrm>
            <a:off x="6358272" y="7205524"/>
            <a:ext cx="137160" cy="3302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sz="195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374455" y="8587131"/>
            <a:ext cx="3705468" cy="133044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9060" tIns="49530" rIns="99060" bIns="49530" anchor="t" compatLnSpc="1"/>
          <a:lstStyle>
            <a:extLst/>
          </a:lstStyle>
          <a:p>
            <a:endParaRPr kumimoji="0" lang="en-US" sz="1950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364288" y="8578571"/>
            <a:ext cx="2767838" cy="134831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9060" tIns="49530" rIns="99060" bIns="49530" anchor="t" compatLnSpc="1"/>
          <a:lstStyle>
            <a:extLst/>
          </a:lstStyle>
          <a:p>
            <a:endParaRPr kumimoji="0" lang="en-US" sz="1950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4532" y="8365144"/>
            <a:ext cx="2551736" cy="1561253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9060" tIns="49530" rIns="99060" bIns="49530" anchor="ctr" compatLnSpc="1"/>
          <a:lstStyle>
            <a:extLst/>
          </a:lstStyle>
          <a:p>
            <a:pPr algn="ctr" eaLnBrk="1" latinLnBrk="0" hangingPunct="1"/>
            <a:endParaRPr kumimoji="0" lang="en-US" sz="1950"/>
          </a:p>
        </p:txBody>
      </p:sp>
      <p:cxnSp>
        <p:nvCxnSpPr>
          <p:cNvPr id="15" name="直線コネクタ 14"/>
          <p:cNvCxnSpPr/>
          <p:nvPr/>
        </p:nvCxnSpPr>
        <p:spPr>
          <a:xfrm>
            <a:off x="-6928" y="8360067"/>
            <a:ext cx="2554132" cy="156633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342900" y="2139698"/>
            <a:ext cx="6172200" cy="6537502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5045274" y="9255919"/>
            <a:ext cx="1440180" cy="528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83">
                <a:solidFill>
                  <a:schemeClr val="tx1"/>
                </a:solidFill>
              </a:defRPr>
            </a:lvl1pPr>
            <a:extLst/>
          </a:lstStyle>
          <a:p>
            <a:fld id="{D4422E45-F125-4BB9-AD5E-D2319984AB58}" type="datetimeFigureOut">
              <a:rPr kumimoji="1" lang="ja-JP" altLang="en-US" smtClean="0"/>
              <a:pPr/>
              <a:t>2017/11/7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3285055" y="9255921"/>
            <a:ext cx="1763011" cy="52740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83"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6485454" y="9255921"/>
            <a:ext cx="274320" cy="52740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83" b="0">
                <a:solidFill>
                  <a:schemeClr val="tx1"/>
                </a:solidFill>
              </a:defRPr>
            </a:lvl1pPr>
            <a:extLst/>
          </a:lstStyle>
          <a:p>
            <a:fld id="{5B895B96-D7B6-4A6A-9056-C1CFD0CA39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rtl="0" eaLnBrk="1" latinLnBrk="0" hangingPunct="1">
        <a:spcBef>
          <a:spcPct val="0"/>
        </a:spcBef>
        <a:buNone/>
        <a:defRPr kumimoji="1" sz="4442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96228" indent="-277359" algn="l" rtl="0" eaLnBrk="1" latinLnBrk="0" hangingPunct="1">
        <a:spcBef>
          <a:spcPts val="433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925" kern="1200">
          <a:solidFill>
            <a:schemeClr val="tx1"/>
          </a:solidFill>
          <a:latin typeface="+mn-lt"/>
          <a:ea typeface="+mn-ea"/>
          <a:cs typeface="+mn-cs"/>
        </a:defRPr>
      </a:lvl1pPr>
      <a:lvl2pPr marL="673587" indent="-247642" algn="l" rtl="0" eaLnBrk="1" latinLnBrk="0" hangingPunct="1">
        <a:spcBef>
          <a:spcPts val="351"/>
        </a:spcBef>
        <a:buClr>
          <a:schemeClr val="accent1"/>
        </a:buClr>
        <a:buFont typeface="Verdana"/>
        <a:buChar char="◦"/>
        <a:defRPr kumimoji="1" sz="2492" kern="1200">
          <a:solidFill>
            <a:schemeClr val="tx1"/>
          </a:solidFill>
          <a:latin typeface="+mn-lt"/>
          <a:ea typeface="+mn-ea"/>
          <a:cs typeface="+mn-cs"/>
        </a:defRPr>
      </a:lvl2pPr>
      <a:lvl3pPr marL="931135" indent="-247642" algn="l" rtl="0" eaLnBrk="1" latinLnBrk="0" hangingPunct="1">
        <a:spcBef>
          <a:spcPts val="379"/>
        </a:spcBef>
        <a:buClr>
          <a:schemeClr val="accent2"/>
        </a:buClr>
        <a:buSzPct val="100000"/>
        <a:buFont typeface="Wingdings 2"/>
        <a:buChar char="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3pPr>
      <a:lvl4pPr marL="1238212" indent="-247642" algn="l" rtl="0" eaLnBrk="1" latinLnBrk="0" hangingPunct="1">
        <a:spcBef>
          <a:spcPts val="379"/>
        </a:spcBef>
        <a:buClr>
          <a:schemeClr val="accent2"/>
        </a:buClr>
        <a:buFont typeface="Wingdings 2"/>
        <a:buChar char=""/>
        <a:defRPr kumimoji="1" sz="2058" kern="1200">
          <a:solidFill>
            <a:schemeClr val="tx1"/>
          </a:solidFill>
          <a:latin typeface="+mn-lt"/>
          <a:ea typeface="+mn-ea"/>
          <a:cs typeface="+mn-cs"/>
        </a:defRPr>
      </a:lvl4pPr>
      <a:lvl5pPr marL="1485854" indent="-247642" algn="l" rtl="0" eaLnBrk="1" latinLnBrk="0" hangingPunct="1">
        <a:spcBef>
          <a:spcPts val="379"/>
        </a:spcBef>
        <a:buClr>
          <a:schemeClr val="accent2"/>
        </a:buClr>
        <a:buFont typeface="Wingdings 2"/>
        <a:buChar char="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1733497" indent="-247642" algn="l" rtl="0" eaLnBrk="1" latinLnBrk="0" hangingPunct="1">
        <a:spcBef>
          <a:spcPts val="379"/>
        </a:spcBef>
        <a:buClr>
          <a:schemeClr val="accent3"/>
        </a:buClr>
        <a:buFont typeface="Wingdings 2"/>
        <a:buChar char="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1981139" indent="-247642" algn="l" rtl="0" eaLnBrk="1" latinLnBrk="0" hangingPunct="1">
        <a:spcBef>
          <a:spcPts val="379"/>
        </a:spcBef>
        <a:buClr>
          <a:schemeClr val="accent3"/>
        </a:buClr>
        <a:buFont typeface="Wingdings 2"/>
        <a:buChar char=""/>
        <a:defRPr kumimoji="1" sz="1733" kern="1200">
          <a:solidFill>
            <a:schemeClr val="tx1"/>
          </a:solidFill>
          <a:latin typeface="+mn-lt"/>
          <a:ea typeface="+mn-ea"/>
          <a:cs typeface="+mn-cs"/>
        </a:defRPr>
      </a:lvl7pPr>
      <a:lvl8pPr marL="2228781" indent="-247642" algn="l" rtl="0" eaLnBrk="1" latinLnBrk="0" hangingPunct="1">
        <a:spcBef>
          <a:spcPts val="379"/>
        </a:spcBef>
        <a:buClr>
          <a:schemeClr val="accent3"/>
        </a:buClr>
        <a:buFont typeface="Wingdings 2"/>
        <a:buChar char=""/>
        <a:defRPr kumimoji="1" sz="1733" kern="1200">
          <a:solidFill>
            <a:schemeClr val="tx1"/>
          </a:solidFill>
          <a:latin typeface="+mn-lt"/>
          <a:ea typeface="+mn-ea"/>
          <a:cs typeface="+mn-cs"/>
        </a:defRPr>
      </a:lvl8pPr>
      <a:lvl9pPr marL="2476424" indent="-247642" algn="l" rtl="0" eaLnBrk="1" latinLnBrk="0" hangingPunct="1">
        <a:spcBef>
          <a:spcPts val="379"/>
        </a:spcBef>
        <a:buClr>
          <a:schemeClr val="accent3"/>
        </a:buClr>
        <a:buFont typeface="Wingdings 2"/>
        <a:buChar char=""/>
        <a:defRPr kumimoji="1" sz="1733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図 33" descr="kuuki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85750" y="2612739"/>
            <a:ext cx="7429500" cy="531697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54" name="図 53" descr="sora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285750" y="-39554"/>
            <a:ext cx="7429500" cy="3002783"/>
          </a:xfrm>
          <a:prstGeom prst="rect">
            <a:avLst/>
          </a:prstGeom>
        </p:spPr>
      </p:pic>
      <p:pic>
        <p:nvPicPr>
          <p:cNvPr id="55" name="図 54" descr="sora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285750" y="234026"/>
            <a:ext cx="7429500" cy="3002783"/>
          </a:xfrm>
          <a:prstGeom prst="rect">
            <a:avLst/>
          </a:prstGeom>
        </p:spPr>
      </p:pic>
      <p:pic>
        <p:nvPicPr>
          <p:cNvPr id="29" name="図 28" descr="taichi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288741" y="7618901"/>
            <a:ext cx="7429500" cy="2159792"/>
          </a:xfrm>
          <a:prstGeom prst="rect">
            <a:avLst/>
          </a:prstGeom>
          <a:ln>
            <a:noFill/>
          </a:ln>
        </p:spPr>
      </p:pic>
      <p:sp>
        <p:nvSpPr>
          <p:cNvPr id="48" name="正方形/長方形 47"/>
          <p:cNvSpPr/>
          <p:nvPr/>
        </p:nvSpPr>
        <p:spPr>
          <a:xfrm>
            <a:off x="-285750" y="9310129"/>
            <a:ext cx="7429500" cy="6354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5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327118" y="764282"/>
            <a:ext cx="7429500" cy="730154"/>
          </a:xfrm>
        </p:spPr>
        <p:txBody>
          <a:bodyPr>
            <a:noAutofit/>
            <a:scene3d>
              <a:camera prst="orthographicFront"/>
              <a:lightRig rig="soft" dir="t"/>
            </a:scene3d>
            <a:sp3d prstMaterial="softEdge"/>
          </a:bodyPr>
          <a:lstStyle/>
          <a:p>
            <a:pPr algn="ctr"/>
            <a:r>
              <a:rPr lang="ja-JP" altLang="en-US" dirty="0">
                <a:ln w="19050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/>
                <a:latin typeface="+mj-ea"/>
              </a:rPr>
              <a:t>地 域 交 流 セ ミ ナ </a:t>
            </a:r>
            <a:r>
              <a:rPr lang="ja-JP" altLang="en-US" dirty="0" err="1">
                <a:ln w="19050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/>
                <a:latin typeface="+mj-ea"/>
              </a:rPr>
              <a:t>ー</a:t>
            </a:r>
            <a:r>
              <a:rPr lang="ja-JP" altLang="en-US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　</a:t>
            </a:r>
            <a:endParaRPr kumimoji="1" lang="ja-JP" altLang="en-US" dirty="0">
              <a:ln w="19050" cmpd="sng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 rot="21589116">
            <a:off x="460975" y="1358654"/>
            <a:ext cx="5881880" cy="475596"/>
          </a:xfrm>
          <a:prstGeom prst="rect">
            <a:avLst/>
          </a:prstGeom>
        </p:spPr>
        <p:txBody>
          <a:bodyPr vert="horz" lIns="99060" tIns="49530" rIns="99060" bIns="49530" rtlCol="0">
            <a:noAutofit/>
          </a:bodyPr>
          <a:lstStyle/>
          <a:p>
            <a:pPr defTabSz="990570">
              <a:spcBef>
                <a:spcPct val="20000"/>
              </a:spcBef>
              <a:defRPr/>
            </a:pPr>
            <a:r>
              <a:rPr lang="ja-JP" altLang="en-US" sz="1625" b="1" spc="-249" dirty="0">
                <a:ln w="12700">
                  <a:noFill/>
                  <a:prstDash val="solid"/>
                </a:ln>
                <a:solidFill>
                  <a:srgbClr val="FF33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いつまでも「住み続けたい」「守っていきたい」そんなまちをつくろう</a:t>
            </a:r>
            <a:r>
              <a:rPr lang="en-US" altLang="ja-JP" sz="1625" b="1" spc="-249" dirty="0">
                <a:ln w="12700">
                  <a:noFill/>
                  <a:prstDash val="solid"/>
                </a:ln>
                <a:solidFill>
                  <a:srgbClr val="FF33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!</a:t>
            </a:r>
            <a:r>
              <a:rPr lang="ja-JP" altLang="en-US" sz="1625" b="1" spc="-249" dirty="0">
                <a:ln w="12700">
                  <a:noFill/>
                  <a:prstDash val="solid"/>
                </a:ln>
                <a:solidFill>
                  <a:srgbClr val="FF33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en-US" altLang="ja-JP" sz="1625" b="1" spc="-249" dirty="0">
                <a:ln w="12700">
                  <a:noFill/>
                  <a:prstDash val="solid"/>
                </a:ln>
                <a:solidFill>
                  <a:srgbClr val="FF33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   </a:t>
            </a:r>
            <a:endParaRPr lang="ja-JP" altLang="en-US" sz="1625" b="1" spc="-249" dirty="0">
              <a:ln w="12700">
                <a:noFill/>
                <a:prstDash val="solid"/>
              </a:ln>
              <a:solidFill>
                <a:srgbClr val="FF33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 defTabSz="990570">
              <a:spcBef>
                <a:spcPct val="20000"/>
              </a:spcBef>
              <a:defRPr/>
            </a:pPr>
            <a:endParaRPr lang="ja-JP" altLang="en-US" sz="1192" b="1" spc="108" dirty="0">
              <a:ln w="18000">
                <a:noFill/>
                <a:prstDash val="solid"/>
              </a:ln>
              <a:solidFill>
                <a:srgbClr val="FF33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45358" y="1805939"/>
            <a:ext cx="2770147" cy="625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733" b="1" dirty="0" smtClean="0"/>
              <a:t>平成２９年１２月３日</a:t>
            </a:r>
            <a:r>
              <a:rPr lang="ja-JP" altLang="en-US" sz="1733" b="1" dirty="0"/>
              <a:t>（日）　　</a:t>
            </a:r>
            <a:endParaRPr lang="en-US" altLang="ja-JP" sz="1733" b="1" dirty="0"/>
          </a:p>
          <a:p>
            <a:r>
              <a:rPr lang="ja-JP" altLang="en-US" sz="1733" b="1" dirty="0"/>
              <a:t>　</a:t>
            </a:r>
            <a:r>
              <a:rPr lang="ja-JP" altLang="en-US" sz="1733" b="1" dirty="0" smtClean="0"/>
              <a:t>１３：２０</a:t>
            </a:r>
            <a:r>
              <a:rPr lang="ja-JP" altLang="en-US" sz="1733" b="1" dirty="0"/>
              <a:t>～１５：３０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4614245" y="1805667"/>
            <a:ext cx="2388603" cy="892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733" b="1" dirty="0"/>
              <a:t>　　高田屋嘉兵衛公園</a:t>
            </a:r>
            <a:endParaRPr lang="en-US" altLang="ja-JP" sz="1733" b="1" dirty="0"/>
          </a:p>
          <a:p>
            <a:r>
              <a:rPr lang="ja-JP" altLang="en-US" sz="1733" b="1" dirty="0"/>
              <a:t>ウェルネスパーク五色　　</a:t>
            </a:r>
            <a:endParaRPr lang="en-US" altLang="ja-JP" sz="1733" b="1" dirty="0"/>
          </a:p>
          <a:p>
            <a:r>
              <a:rPr lang="ja-JP" altLang="en-US" sz="1733" b="1" dirty="0"/>
              <a:t>　　　　　浜千鳥研修室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-82542" y="9345473"/>
            <a:ext cx="7223302" cy="5707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ja-JP" sz="1517" b="1" spc="325" dirty="0">
                <a:solidFill>
                  <a:schemeClr val="bg1"/>
                </a:solidFill>
              </a:rPr>
              <a:t>【</a:t>
            </a:r>
            <a:r>
              <a:rPr lang="ja-JP" altLang="en-US" sz="1517" b="1" spc="325" dirty="0">
                <a:solidFill>
                  <a:schemeClr val="bg1"/>
                </a:solidFill>
              </a:rPr>
              <a:t>後援</a:t>
            </a:r>
            <a:r>
              <a:rPr lang="en-US" altLang="ja-JP" sz="1517" b="1" spc="325" dirty="0">
                <a:solidFill>
                  <a:schemeClr val="bg1"/>
                </a:solidFill>
              </a:rPr>
              <a:t>】</a:t>
            </a:r>
            <a:r>
              <a:rPr lang="ja-JP" altLang="en-US" sz="1517" b="1" spc="325" dirty="0">
                <a:solidFill>
                  <a:schemeClr val="bg1"/>
                </a:solidFill>
              </a:rPr>
              <a:t>　</a:t>
            </a:r>
            <a:r>
              <a:rPr lang="ja-JP" altLang="en-US" sz="1517" b="1" spc="325" dirty="0" smtClean="0">
                <a:solidFill>
                  <a:schemeClr val="bg1"/>
                </a:solidFill>
              </a:rPr>
              <a:t>洲本市　洲本市</a:t>
            </a:r>
            <a:r>
              <a:rPr lang="ja-JP" altLang="en-US" sz="1517" b="1" spc="325" dirty="0">
                <a:solidFill>
                  <a:schemeClr val="bg1"/>
                </a:solidFill>
              </a:rPr>
              <a:t>社会福祉協</a:t>
            </a:r>
            <a:r>
              <a:rPr lang="ja-JP" altLang="en-US" sz="1517" b="1" spc="325" dirty="0" smtClean="0">
                <a:solidFill>
                  <a:schemeClr val="bg1"/>
                </a:solidFill>
              </a:rPr>
              <a:t>議会　（</a:t>
            </a:r>
            <a:r>
              <a:rPr lang="ja-JP" altLang="en-US" sz="1517" b="1" spc="325" dirty="0">
                <a:solidFill>
                  <a:schemeClr val="bg1"/>
                </a:solidFill>
              </a:rPr>
              <a:t>株）淡路島テレビジョン</a:t>
            </a:r>
            <a:endParaRPr lang="en-US" altLang="ja-JP" sz="1517" b="1" spc="325" dirty="0">
              <a:solidFill>
                <a:schemeClr val="bg1"/>
              </a:solidFill>
            </a:endParaRPr>
          </a:p>
          <a:p>
            <a:r>
              <a:rPr lang="en-US" altLang="ja-JP" sz="1517" b="1" spc="325" dirty="0">
                <a:solidFill>
                  <a:schemeClr val="bg1"/>
                </a:solidFill>
              </a:rPr>
              <a:t>【</a:t>
            </a:r>
            <a:r>
              <a:rPr lang="ja-JP" altLang="en-US" sz="1517" b="1" spc="325" dirty="0">
                <a:solidFill>
                  <a:schemeClr val="bg1"/>
                </a:solidFill>
              </a:rPr>
              <a:t>協賛</a:t>
            </a:r>
            <a:r>
              <a:rPr lang="en-US" altLang="ja-JP" sz="1517" b="1" spc="325" dirty="0">
                <a:solidFill>
                  <a:schemeClr val="bg1"/>
                </a:solidFill>
              </a:rPr>
              <a:t>】  </a:t>
            </a:r>
            <a:r>
              <a:rPr lang="ja-JP" altLang="en-US" sz="1517" b="1" spc="325" dirty="0">
                <a:solidFill>
                  <a:schemeClr val="bg1"/>
                </a:solidFill>
              </a:rPr>
              <a:t>五色・サルビアホール家族会</a:t>
            </a:r>
          </a:p>
        </p:txBody>
      </p:sp>
      <p:pic>
        <p:nvPicPr>
          <p:cNvPr id="40" name="図 39" descr="mama_bus[1]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404778">
            <a:off x="5065064" y="8681489"/>
            <a:ext cx="623740" cy="386097"/>
          </a:xfrm>
          <a:prstGeom prst="rect">
            <a:avLst/>
          </a:prstGeom>
        </p:spPr>
      </p:pic>
      <p:sp>
        <p:nvSpPr>
          <p:cNvPr id="42" name="テキスト ボックス 41"/>
          <p:cNvSpPr txBox="1"/>
          <p:nvPr/>
        </p:nvSpPr>
        <p:spPr>
          <a:xfrm>
            <a:off x="4179968" y="6920139"/>
            <a:ext cx="2744662" cy="10095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192" dirty="0"/>
              <a:t>鳥飼防災センター　前　　 </a:t>
            </a:r>
            <a:r>
              <a:rPr lang="ja-JP" altLang="en-US" sz="1192" dirty="0" smtClean="0"/>
              <a:t>１２：１０発</a:t>
            </a:r>
            <a:endParaRPr lang="en-US" altLang="ja-JP" sz="1192" dirty="0"/>
          </a:p>
          <a:p>
            <a:pPr algn="r"/>
            <a:r>
              <a:rPr lang="ja-JP" altLang="en-US" sz="1192" dirty="0"/>
              <a:t>堺診療所　前　　 </a:t>
            </a:r>
            <a:r>
              <a:rPr lang="ja-JP" altLang="en-US" sz="1192" dirty="0" smtClean="0"/>
              <a:t>１２：２０発</a:t>
            </a:r>
            <a:endParaRPr lang="en-US" altLang="ja-JP" sz="1192" dirty="0"/>
          </a:p>
          <a:p>
            <a:pPr algn="r"/>
            <a:r>
              <a:rPr lang="ja-JP" altLang="en-US" sz="1192" dirty="0"/>
              <a:t>広石八幡神社　前　　 </a:t>
            </a:r>
            <a:r>
              <a:rPr lang="ja-JP" altLang="en-US" sz="1192" dirty="0" smtClean="0"/>
              <a:t>１２：３０発</a:t>
            </a:r>
            <a:endParaRPr lang="en-US" altLang="ja-JP" sz="1192" dirty="0"/>
          </a:p>
          <a:p>
            <a:pPr algn="r"/>
            <a:r>
              <a:rPr lang="ja-JP" altLang="en-US" sz="1192" dirty="0"/>
              <a:t>鮎原診療所　前　　 </a:t>
            </a:r>
            <a:r>
              <a:rPr lang="ja-JP" altLang="en-US" sz="1192" dirty="0" smtClean="0"/>
              <a:t>１２：４０発</a:t>
            </a:r>
            <a:endParaRPr lang="en-US" altLang="ja-JP" sz="1192" dirty="0"/>
          </a:p>
          <a:p>
            <a:pPr algn="r"/>
            <a:r>
              <a:rPr lang="ja-JP" altLang="en-US" sz="1192" dirty="0"/>
              <a:t>マイマート都志店　駐車場　　 </a:t>
            </a:r>
            <a:r>
              <a:rPr lang="ja-JP" altLang="en-US" sz="1192" dirty="0" smtClean="0"/>
              <a:t>１２：５０発</a:t>
            </a:r>
            <a:endParaRPr lang="en-US" altLang="ja-JP" sz="1192" dirty="0"/>
          </a:p>
        </p:txBody>
      </p:sp>
      <p:sp>
        <p:nvSpPr>
          <p:cNvPr id="44" name="正方形/長方形 43"/>
          <p:cNvSpPr/>
          <p:nvPr/>
        </p:nvSpPr>
        <p:spPr>
          <a:xfrm>
            <a:off x="5535234" y="8151355"/>
            <a:ext cx="1147250" cy="459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altLang="ja-JP" sz="1192" dirty="0"/>
          </a:p>
          <a:p>
            <a:pPr algn="ctr"/>
            <a:r>
              <a:rPr lang="ja-JP" altLang="en-US" sz="1192" dirty="0"/>
              <a:t>講演終了後</a:t>
            </a:r>
            <a:endParaRPr lang="en-US" altLang="ja-JP" sz="1192" dirty="0"/>
          </a:p>
        </p:txBody>
      </p:sp>
      <p:sp>
        <p:nvSpPr>
          <p:cNvPr id="45" name="正方形/長方形 44"/>
          <p:cNvSpPr/>
          <p:nvPr/>
        </p:nvSpPr>
        <p:spPr>
          <a:xfrm>
            <a:off x="3884912" y="8287757"/>
            <a:ext cx="1159633" cy="5258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altLang="ja-JP" sz="1517" b="1" dirty="0"/>
          </a:p>
          <a:p>
            <a:pPr algn="ctr"/>
            <a:r>
              <a:rPr lang="ja-JP" altLang="en-US" sz="1300" b="1" dirty="0"/>
              <a:t>送迎バスあり</a:t>
            </a:r>
          </a:p>
        </p:txBody>
      </p:sp>
      <p:grpSp>
        <p:nvGrpSpPr>
          <p:cNvPr id="53" name="グループ化 52"/>
          <p:cNvGrpSpPr/>
          <p:nvPr/>
        </p:nvGrpSpPr>
        <p:grpSpPr>
          <a:xfrm>
            <a:off x="74626" y="1803903"/>
            <a:ext cx="780087" cy="468052"/>
            <a:chOff x="-2475656" y="827584"/>
            <a:chExt cx="936104" cy="504056"/>
          </a:xfrm>
        </p:grpSpPr>
        <p:sp>
          <p:nvSpPr>
            <p:cNvPr id="50" name="円/楕円 49"/>
            <p:cNvSpPr/>
            <p:nvPr/>
          </p:nvSpPr>
          <p:spPr>
            <a:xfrm>
              <a:off x="-2475656" y="827584"/>
              <a:ext cx="936104" cy="504056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950" b="1" dirty="0"/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-2331639" y="899592"/>
              <a:ext cx="671723" cy="3508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517" b="1" dirty="0">
                  <a:solidFill>
                    <a:schemeClr val="bg1"/>
                  </a:solidFill>
                </a:rPr>
                <a:t>と き</a:t>
              </a:r>
            </a:p>
          </p:txBody>
        </p:sp>
      </p:grpSp>
      <p:pic>
        <p:nvPicPr>
          <p:cNvPr id="61" name="図 60" descr="tori.bmp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20719696" flipH="1">
            <a:off x="5816499" y="3273429"/>
            <a:ext cx="1014113" cy="676075"/>
          </a:xfrm>
          <a:prstGeom prst="rect">
            <a:avLst/>
          </a:prstGeom>
        </p:spPr>
      </p:pic>
      <p:sp>
        <p:nvSpPr>
          <p:cNvPr id="66" name="角丸四角形 65"/>
          <p:cNvSpPr/>
          <p:nvPr/>
        </p:nvSpPr>
        <p:spPr>
          <a:xfrm>
            <a:off x="5613243" y="7917329"/>
            <a:ext cx="936104" cy="312035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95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769260" y="7917330"/>
            <a:ext cx="641522" cy="2757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92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 Unicode MS" panose="020B0604020202020204" pitchFamily="50" charset="-128"/>
              </a:rPr>
              <a:t>会場発</a:t>
            </a:r>
          </a:p>
        </p:txBody>
      </p:sp>
      <p:grpSp>
        <p:nvGrpSpPr>
          <p:cNvPr id="23" name="グループ化 22"/>
          <p:cNvGrpSpPr/>
          <p:nvPr/>
        </p:nvGrpSpPr>
        <p:grpSpPr>
          <a:xfrm>
            <a:off x="5613243" y="6517917"/>
            <a:ext cx="936104" cy="312035"/>
            <a:chOff x="5445224" y="5940152"/>
            <a:chExt cx="864096" cy="288032"/>
          </a:xfrm>
        </p:grpSpPr>
        <p:sp>
          <p:nvSpPr>
            <p:cNvPr id="65" name="角丸四角形 64"/>
            <p:cNvSpPr/>
            <p:nvPr/>
          </p:nvSpPr>
          <p:spPr>
            <a:xfrm>
              <a:off x="5445224" y="5940152"/>
              <a:ext cx="864096" cy="288032"/>
            </a:xfrm>
            <a:prstGeom prst="roundRect">
              <a:avLst/>
            </a:prstGeom>
            <a:solidFill>
              <a:schemeClr val="bg1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950"/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5517232" y="5940152"/>
              <a:ext cx="714989" cy="2545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192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 Unicode MS" panose="020B0604020202020204" pitchFamily="50" charset="-128"/>
                </a:rPr>
                <a:t>会場行き</a:t>
              </a: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3701606" y="1848501"/>
            <a:ext cx="780087" cy="468052"/>
            <a:chOff x="3861048" y="1544183"/>
            <a:chExt cx="720080" cy="432048"/>
          </a:xfrm>
        </p:grpSpPr>
        <p:sp>
          <p:nvSpPr>
            <p:cNvPr id="69" name="円/楕円 68"/>
            <p:cNvSpPr/>
            <p:nvPr/>
          </p:nvSpPr>
          <p:spPr>
            <a:xfrm>
              <a:off x="3861048" y="1544183"/>
              <a:ext cx="720080" cy="432048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950" b="1" dirty="0"/>
            </a:p>
          </p:txBody>
        </p:sp>
        <p:sp>
          <p:nvSpPr>
            <p:cNvPr id="71" name="テキスト ボックス 70"/>
            <p:cNvSpPr txBox="1"/>
            <p:nvPr/>
          </p:nvSpPr>
          <p:spPr>
            <a:xfrm>
              <a:off x="3911548" y="1616497"/>
              <a:ext cx="604011" cy="3007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517" b="1" dirty="0">
                  <a:solidFill>
                    <a:schemeClr val="bg1"/>
                  </a:solidFill>
                </a:rPr>
                <a:t>ところ</a:t>
              </a:r>
            </a:p>
          </p:txBody>
        </p:sp>
      </p:grpSp>
      <p:sp>
        <p:nvSpPr>
          <p:cNvPr id="7" name="テキスト ボックス 6"/>
          <p:cNvSpPr txBox="1"/>
          <p:nvPr/>
        </p:nvSpPr>
        <p:spPr>
          <a:xfrm rot="1015031">
            <a:off x="5433987" y="2855010"/>
            <a:ext cx="1693032" cy="359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733" b="1" dirty="0">
                <a:solidFill>
                  <a:srgbClr val="FF0000"/>
                </a:solidFill>
              </a:rPr>
              <a:t>　入場無料！</a:t>
            </a: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1532676" y="7594425"/>
            <a:ext cx="220925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電話、ファックス、または　　　</a:t>
            </a:r>
            <a:endParaRPr lang="en-US" altLang="ja-JP" sz="13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r"/>
            <a:r>
              <a:rPr lang="ja-JP" altLang="en-US" sz="1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メールにてお申し込み下さい</a:t>
            </a:r>
          </a:p>
        </p:txBody>
      </p:sp>
      <p:sp>
        <p:nvSpPr>
          <p:cNvPr id="58" name="正方形/長方形 57"/>
          <p:cNvSpPr/>
          <p:nvPr/>
        </p:nvSpPr>
        <p:spPr>
          <a:xfrm rot="1453478">
            <a:off x="-1805643" y="4562957"/>
            <a:ext cx="390043" cy="31203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950"/>
          </a:p>
        </p:txBody>
      </p:sp>
      <p:sp>
        <p:nvSpPr>
          <p:cNvPr id="52" name="サブタイトル 2"/>
          <p:cNvSpPr txBox="1">
            <a:spLocks/>
          </p:cNvSpPr>
          <p:nvPr/>
        </p:nvSpPr>
        <p:spPr>
          <a:xfrm rot="21589116">
            <a:off x="-371117" y="64234"/>
            <a:ext cx="7771162" cy="475596"/>
          </a:xfrm>
          <a:prstGeom prst="rect">
            <a:avLst/>
          </a:prstGeom>
        </p:spPr>
        <p:txBody>
          <a:bodyPr vert="horz" lIns="99060" tIns="49530" rIns="99060" bIns="4953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ja-JP" altLang="en-US" sz="1733" b="1" spc="325" dirty="0">
                <a:solidFill>
                  <a:schemeClr val="bg1"/>
                </a:solidFill>
              </a:rPr>
              <a:t>兵庫県社会福祉事業団　</a:t>
            </a:r>
            <a:endParaRPr lang="en-US" altLang="ja-JP" sz="1733" b="1" spc="325" dirty="0">
              <a:solidFill>
                <a:schemeClr val="bg1"/>
              </a:solidFill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ja-JP" altLang="en-US" sz="1733" b="1" spc="325" dirty="0">
                <a:solidFill>
                  <a:schemeClr val="bg1"/>
                </a:solidFill>
              </a:rPr>
              <a:t>洲本市五色健康福祉総合</a:t>
            </a:r>
            <a:r>
              <a:rPr lang="ja-JP" altLang="en-US" sz="1733" b="1" dirty="0">
                <a:solidFill>
                  <a:schemeClr val="bg1"/>
                </a:solidFill>
              </a:rPr>
              <a:t>センター</a:t>
            </a:r>
            <a:endParaRPr lang="ja-JP" altLang="en-US" sz="1733" b="1" spc="108" dirty="0">
              <a:ln w="18000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84621" y="2381029"/>
            <a:ext cx="5577148" cy="1972997"/>
            <a:chOff x="-76602" y="2392885"/>
            <a:chExt cx="5577148" cy="1972997"/>
          </a:xfrm>
        </p:grpSpPr>
        <p:sp>
          <p:nvSpPr>
            <p:cNvPr id="47" name="雲 46"/>
            <p:cNvSpPr/>
            <p:nvPr/>
          </p:nvSpPr>
          <p:spPr>
            <a:xfrm flipH="1">
              <a:off x="-64029" y="2392885"/>
              <a:ext cx="5564575" cy="1972997"/>
            </a:xfrm>
            <a:prstGeom prst="cloud">
              <a:avLst/>
            </a:prstGeom>
            <a:solidFill>
              <a:schemeClr val="bg1"/>
            </a:solidFill>
            <a:effectLst>
              <a:outerShdw blurRad="76200" dist="50800" dir="8400000" sx="102000" sy="102000" algn="tl" rotWithShape="0">
                <a:prstClr val="black">
                  <a:alpha val="60000"/>
                </a:prstClr>
              </a:outerShdw>
            </a:effectLst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950"/>
            </a:p>
          </p:txBody>
        </p:sp>
        <p:grpSp>
          <p:nvGrpSpPr>
            <p:cNvPr id="12" name="グループ化 11"/>
            <p:cNvGrpSpPr/>
            <p:nvPr/>
          </p:nvGrpSpPr>
          <p:grpSpPr>
            <a:xfrm>
              <a:off x="-76602" y="2484813"/>
              <a:ext cx="5200561" cy="1499551"/>
              <a:chOff x="320929" y="2110769"/>
              <a:chExt cx="4798836" cy="1361836"/>
            </a:xfrm>
          </p:grpSpPr>
          <p:sp>
            <p:nvSpPr>
              <p:cNvPr id="14" name="正方形/長方形 13"/>
              <p:cNvSpPr/>
              <p:nvPr/>
            </p:nvSpPr>
            <p:spPr>
              <a:xfrm>
                <a:off x="320929" y="2377752"/>
                <a:ext cx="4798836" cy="3563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1950" b="1" dirty="0" smtClean="0">
                    <a:solidFill>
                      <a:schemeClr val="tx2"/>
                    </a:solidFill>
                    <a:ea typeface="ｺﾞｼｯｸ" pitchFamily="33" charset="-128"/>
                  </a:rPr>
                  <a:t>「高齢者の社会的役割を通じた地域づくり」</a:t>
                </a:r>
                <a:endParaRPr lang="ja-JP" altLang="en-US" sz="1950" b="1" dirty="0">
                  <a:solidFill>
                    <a:schemeClr val="tx2"/>
                  </a:solidFill>
                  <a:ea typeface="ｺﾞｼｯｸ" pitchFamily="33" charset="-128"/>
                </a:endParaRPr>
              </a:p>
            </p:txBody>
          </p:sp>
          <p:sp>
            <p:nvSpPr>
              <p:cNvPr id="21" name="正方形/長方形 20"/>
              <p:cNvSpPr/>
              <p:nvPr/>
            </p:nvSpPr>
            <p:spPr>
              <a:xfrm>
                <a:off x="1061481" y="2110769"/>
                <a:ext cx="736099" cy="3313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1733" b="1" dirty="0">
                    <a:solidFill>
                      <a:schemeClr val="tx2"/>
                    </a:solidFill>
                  </a:rPr>
                  <a:t>第１部</a:t>
                </a:r>
              </a:p>
            </p:txBody>
          </p:sp>
          <p:sp>
            <p:nvSpPr>
              <p:cNvPr id="60" name="正方形/長方形 59"/>
              <p:cNvSpPr/>
              <p:nvPr/>
            </p:nvSpPr>
            <p:spPr>
              <a:xfrm>
                <a:off x="991586" y="2752688"/>
                <a:ext cx="3270755" cy="7199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TW" altLang="en-US" sz="1517" dirty="0">
                    <a:solidFill>
                      <a:schemeClr val="tx2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講師</a:t>
                </a:r>
                <a:r>
                  <a:rPr lang="zh-TW" altLang="en-US" sz="1517" dirty="0">
                    <a:solidFill>
                      <a:schemeClr val="tx2"/>
                    </a:solidFill>
                  </a:rPr>
                  <a:t>　</a:t>
                </a:r>
                <a:r>
                  <a:rPr lang="en-US" altLang="ja-JP" sz="1517" dirty="0" smtClean="0">
                    <a:solidFill>
                      <a:schemeClr val="tx2"/>
                    </a:solidFill>
                  </a:rPr>
                  <a:t>NPO</a:t>
                </a:r>
                <a:r>
                  <a:rPr lang="ja-JP" altLang="en-US" sz="1517" dirty="0" smtClean="0">
                    <a:solidFill>
                      <a:schemeClr val="tx2"/>
                    </a:solidFill>
                  </a:rPr>
                  <a:t>法人　生涯学習サポート兵庫</a:t>
                </a:r>
                <a:endParaRPr lang="en-US" altLang="ja-JP" sz="1517" dirty="0">
                  <a:solidFill>
                    <a:schemeClr val="tx2"/>
                  </a:solidFill>
                </a:endParaRPr>
              </a:p>
              <a:p>
                <a:r>
                  <a:rPr lang="ja-JP" altLang="en-US" sz="1517" dirty="0">
                    <a:solidFill>
                      <a:schemeClr val="tx2"/>
                    </a:solidFill>
                  </a:rPr>
                  <a:t>　　　　 </a:t>
                </a:r>
                <a:r>
                  <a:rPr lang="ja-JP" altLang="en-US" sz="1517" dirty="0" smtClean="0">
                    <a:solidFill>
                      <a:schemeClr val="tx2"/>
                    </a:solidFill>
                  </a:rPr>
                  <a:t>副理事長</a:t>
                </a:r>
                <a:r>
                  <a:rPr lang="ja-JP" altLang="en-US" sz="1517" dirty="0">
                    <a:solidFill>
                      <a:schemeClr val="tx2"/>
                    </a:solidFill>
                  </a:rPr>
                  <a:t>　　</a:t>
                </a:r>
                <a:r>
                  <a:rPr lang="ja-JP" altLang="en-US" sz="1517" dirty="0" smtClean="0">
                    <a:solidFill>
                      <a:schemeClr val="tx2"/>
                    </a:solidFill>
                  </a:rPr>
                  <a:t>榎本　英樹</a:t>
                </a:r>
                <a:r>
                  <a:rPr lang="ja-JP" altLang="en-US" sz="1517" dirty="0">
                    <a:solidFill>
                      <a:schemeClr val="tx2"/>
                    </a:solidFill>
                  </a:rPr>
                  <a:t>　氏</a:t>
                </a:r>
              </a:p>
              <a:p>
                <a:r>
                  <a:rPr lang="ja-JP" altLang="en-US" sz="1517" dirty="0">
                    <a:solidFill>
                      <a:schemeClr val="tx2"/>
                    </a:solidFill>
                  </a:rPr>
                  <a:t>　</a:t>
                </a:r>
                <a:r>
                  <a:rPr lang="zh-TW" altLang="en-US" sz="1517" dirty="0">
                    <a:solidFill>
                      <a:schemeClr val="tx2"/>
                    </a:solidFill>
                  </a:rPr>
                  <a:t>　</a:t>
                </a:r>
                <a:endParaRPr lang="ja-JP" altLang="en-US" sz="1517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49" name="正方形/長方形 48"/>
              <p:cNvSpPr/>
              <p:nvPr/>
            </p:nvSpPr>
            <p:spPr>
              <a:xfrm>
                <a:off x="692696" y="2623182"/>
                <a:ext cx="1082348" cy="3007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TW" altLang="en-US" sz="1517" dirty="0">
                    <a:solidFill>
                      <a:schemeClr val="tx2"/>
                    </a:solidFill>
                  </a:rPr>
                  <a:t>　</a:t>
                </a:r>
                <a:endParaRPr lang="ja-JP" altLang="en-US" sz="1517" dirty="0">
                  <a:solidFill>
                    <a:schemeClr val="tx2"/>
                  </a:solidFill>
                </a:endParaRPr>
              </a:p>
            </p:txBody>
          </p:sp>
        </p:grpSp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02664" y="3130885"/>
              <a:ext cx="916667" cy="900000"/>
            </a:xfrm>
            <a:prstGeom prst="rect">
              <a:avLst/>
            </a:prstGeom>
          </p:spPr>
        </p:pic>
      </p:grpSp>
      <p:sp>
        <p:nvSpPr>
          <p:cNvPr id="56" name="テキスト ボックス 55"/>
          <p:cNvSpPr txBox="1"/>
          <p:nvPr/>
        </p:nvSpPr>
        <p:spPr>
          <a:xfrm>
            <a:off x="0" y="5006487"/>
            <a:ext cx="2716011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b="1" dirty="0">
                <a:solidFill>
                  <a:schemeClr val="accent2">
                    <a:lumMod val="50000"/>
                  </a:schemeClr>
                </a:solidFill>
              </a:rPr>
              <a:t>五色・サルビアホール　　</a:t>
            </a:r>
            <a:endParaRPr lang="en-US" altLang="ja-JP" sz="13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ja-JP" altLang="en-US" sz="1300" b="1" dirty="0">
                <a:solidFill>
                  <a:schemeClr val="accent2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電　話　 　　 ０７９９（３３）０５０３</a:t>
            </a:r>
            <a:endParaRPr lang="en-US" altLang="ja-JP" sz="1300" b="1" dirty="0">
              <a:solidFill>
                <a:schemeClr val="accent2">
                  <a:lumMod val="50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300" b="1" dirty="0">
                <a:solidFill>
                  <a:schemeClr val="accent2">
                    <a:lumMod val="50000"/>
                  </a:schemeClr>
                </a:solidFill>
              </a:rPr>
              <a:t>ファックス　  ０７９９（３３）０３１８　　</a:t>
            </a:r>
            <a:endParaRPr lang="en-US" altLang="ja-JP" sz="13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ja-JP" altLang="en-US" sz="1300" b="1" dirty="0">
                <a:solidFill>
                  <a:schemeClr val="accent2">
                    <a:lumMod val="50000"/>
                  </a:schemeClr>
                </a:solidFill>
              </a:rPr>
              <a:t>メール 　</a:t>
            </a:r>
            <a:r>
              <a:rPr lang="ja-JP" altLang="en-US" sz="1300" b="1" dirty="0">
                <a:solidFill>
                  <a:schemeClr val="accent2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　</a:t>
            </a:r>
            <a:r>
              <a:rPr lang="en-US" altLang="ja-JP" sz="1300" b="1" dirty="0">
                <a:solidFill>
                  <a:schemeClr val="accent2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go_sumoto@hwc.or.jp</a:t>
            </a:r>
          </a:p>
          <a:p>
            <a:r>
              <a:rPr lang="ja-JP" altLang="en-US" sz="1300" b="1" dirty="0">
                <a:solidFill>
                  <a:schemeClr val="accent2">
                    <a:lumMod val="50000"/>
                  </a:schemeClr>
                </a:solidFill>
              </a:rPr>
              <a:t>担　当　 　   </a:t>
            </a:r>
            <a:r>
              <a:rPr lang="ja-JP" altLang="en-US" sz="1300" b="1" dirty="0" smtClean="0">
                <a:solidFill>
                  <a:schemeClr val="accent2">
                    <a:lumMod val="50000"/>
                  </a:schemeClr>
                </a:solidFill>
              </a:rPr>
              <a:t>名倉・生田</a:t>
            </a:r>
            <a:endParaRPr lang="ja-JP" altLang="en-US" sz="1517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467330" y="4702394"/>
            <a:ext cx="1482165" cy="292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b="1" dirty="0">
                <a:solidFill>
                  <a:schemeClr val="accent2">
                    <a:lumMod val="50000"/>
                  </a:schemeClr>
                </a:solidFill>
              </a:rPr>
              <a:t>お申し込み先</a:t>
            </a: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102642" y="4447927"/>
            <a:ext cx="1794200" cy="292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b="1" dirty="0">
                <a:solidFill>
                  <a:schemeClr val="accent2">
                    <a:lumMod val="50000"/>
                  </a:schemeClr>
                </a:solidFill>
              </a:rPr>
              <a:t>定員１００名　</a:t>
            </a:r>
          </a:p>
        </p:txBody>
      </p:sp>
      <p:grpSp>
        <p:nvGrpSpPr>
          <p:cNvPr id="98" name="グループ化 97"/>
          <p:cNvGrpSpPr/>
          <p:nvPr/>
        </p:nvGrpSpPr>
        <p:grpSpPr>
          <a:xfrm>
            <a:off x="74023" y="6114488"/>
            <a:ext cx="4098326" cy="1370582"/>
            <a:chOff x="44624" y="5652120"/>
            <a:chExt cx="3242726" cy="1161420"/>
          </a:xfrm>
        </p:grpSpPr>
        <p:sp>
          <p:nvSpPr>
            <p:cNvPr id="99" name="正方形/長方形 98"/>
            <p:cNvSpPr/>
            <p:nvPr/>
          </p:nvSpPr>
          <p:spPr>
            <a:xfrm>
              <a:off x="44624" y="5661412"/>
              <a:ext cx="3240360" cy="1152128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950"/>
            </a:p>
          </p:txBody>
        </p:sp>
        <p:cxnSp>
          <p:nvCxnSpPr>
            <p:cNvPr id="100" name="直線コネクタ 99"/>
            <p:cNvCxnSpPr/>
            <p:nvPr/>
          </p:nvCxnSpPr>
          <p:spPr>
            <a:xfrm>
              <a:off x="44624" y="5998397"/>
              <a:ext cx="3219898" cy="9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コネクタ 100"/>
            <p:cNvCxnSpPr>
              <a:stCxn id="99" idx="1"/>
              <a:endCxn id="99" idx="3"/>
            </p:cNvCxnSpPr>
            <p:nvPr/>
          </p:nvCxnSpPr>
          <p:spPr>
            <a:xfrm>
              <a:off x="44624" y="6237476"/>
              <a:ext cx="32403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コネクタ 101"/>
            <p:cNvCxnSpPr/>
            <p:nvPr/>
          </p:nvCxnSpPr>
          <p:spPr>
            <a:xfrm>
              <a:off x="44624" y="6519898"/>
              <a:ext cx="3242726" cy="134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コネクタ 102"/>
            <p:cNvCxnSpPr/>
            <p:nvPr/>
          </p:nvCxnSpPr>
          <p:spPr>
            <a:xfrm>
              <a:off x="1077426" y="5652120"/>
              <a:ext cx="0" cy="11521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テキスト ボックス 103"/>
            <p:cNvSpPr txBox="1"/>
            <p:nvPr/>
          </p:nvSpPr>
          <p:spPr>
            <a:xfrm>
              <a:off x="286089" y="5716462"/>
              <a:ext cx="524081" cy="2841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400" dirty="0" smtClean="0"/>
                <a:t>名　前</a:t>
              </a:r>
              <a:endParaRPr lang="ja-JP" altLang="en-US" sz="1400" dirty="0"/>
            </a:p>
          </p:txBody>
        </p:sp>
        <p:sp>
          <p:nvSpPr>
            <p:cNvPr id="105" name="テキスト ボックス 104"/>
            <p:cNvSpPr txBox="1"/>
            <p:nvPr/>
          </p:nvSpPr>
          <p:spPr>
            <a:xfrm>
              <a:off x="1122251" y="5728031"/>
              <a:ext cx="1434881" cy="2608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/>
                <a:t>連絡先（電話番号）</a:t>
              </a:r>
            </a:p>
          </p:txBody>
        </p:sp>
        <p:sp>
          <p:nvSpPr>
            <p:cNvPr id="106" name="テキスト ボックス 105"/>
            <p:cNvSpPr txBox="1"/>
            <p:nvPr/>
          </p:nvSpPr>
          <p:spPr>
            <a:xfrm>
              <a:off x="2422076" y="5688052"/>
              <a:ext cx="806030" cy="3125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ja-JP" altLang="en-US" sz="1600" dirty="0"/>
            </a:p>
          </p:txBody>
        </p:sp>
      </p:grpSp>
      <p:cxnSp>
        <p:nvCxnSpPr>
          <p:cNvPr id="107" name="直線コネクタ 106"/>
          <p:cNvCxnSpPr/>
          <p:nvPr/>
        </p:nvCxnSpPr>
        <p:spPr>
          <a:xfrm>
            <a:off x="3002678" y="6370762"/>
            <a:ext cx="0" cy="11129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コネクタ 107"/>
          <p:cNvCxnSpPr/>
          <p:nvPr/>
        </p:nvCxnSpPr>
        <p:spPr>
          <a:xfrm>
            <a:off x="3002678" y="6141331"/>
            <a:ext cx="0" cy="12481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ボックス 108"/>
          <p:cNvSpPr txBox="1"/>
          <p:nvPr/>
        </p:nvSpPr>
        <p:spPr>
          <a:xfrm>
            <a:off x="3121520" y="6111607"/>
            <a:ext cx="992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送迎の有無　（乗降場所）</a:t>
            </a:r>
            <a:endParaRPr lang="ja-JP" altLang="en-US" sz="1200" dirty="0"/>
          </a:p>
        </p:txBody>
      </p:sp>
      <p:grpSp>
        <p:nvGrpSpPr>
          <p:cNvPr id="15" name="グループ化 14"/>
          <p:cNvGrpSpPr/>
          <p:nvPr/>
        </p:nvGrpSpPr>
        <p:grpSpPr>
          <a:xfrm>
            <a:off x="1573529" y="3905488"/>
            <a:ext cx="5212877" cy="2052005"/>
            <a:chOff x="1583753" y="3870396"/>
            <a:chExt cx="5212877" cy="2052005"/>
          </a:xfrm>
        </p:grpSpPr>
        <p:sp>
          <p:nvSpPr>
            <p:cNvPr id="62" name="正方形/長方形 61"/>
            <p:cNvSpPr/>
            <p:nvPr/>
          </p:nvSpPr>
          <p:spPr>
            <a:xfrm>
              <a:off x="5136592" y="4789324"/>
              <a:ext cx="624069" cy="78008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950"/>
            </a:p>
          </p:txBody>
        </p:sp>
        <p:sp>
          <p:nvSpPr>
            <p:cNvPr id="41" name="雲 40"/>
            <p:cNvSpPr/>
            <p:nvPr/>
          </p:nvSpPr>
          <p:spPr>
            <a:xfrm rot="619743">
              <a:off x="1899326" y="3870396"/>
              <a:ext cx="4897304" cy="2052005"/>
            </a:xfrm>
            <a:prstGeom prst="cloud">
              <a:avLst/>
            </a:prstGeom>
            <a:solidFill>
              <a:schemeClr val="bg1"/>
            </a:solidFill>
            <a:effectLst>
              <a:outerShdw blurRad="76200" dist="38100" dir="4800000" sx="102000" sy="102000" algn="t" rotWithShape="0">
                <a:prstClr val="black">
                  <a:alpha val="60000"/>
                </a:prstClr>
              </a:outerShdw>
            </a:effectLst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950" dirty="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2522039" y="4064828"/>
              <a:ext cx="796193" cy="36825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733" b="1" dirty="0">
                  <a:solidFill>
                    <a:schemeClr val="tx2"/>
                  </a:solidFill>
                </a:rPr>
                <a:t>第２部</a:t>
              </a: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2716011" y="5002348"/>
              <a:ext cx="3258833" cy="573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1517" dirty="0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講師　</a:t>
              </a:r>
              <a:r>
                <a:rPr lang="ja-JP" altLang="en-US" sz="1517" dirty="0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ヨガインストラクター</a:t>
              </a:r>
              <a:endParaRPr lang="en-US" altLang="ja-JP" sz="1517" dirty="0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lang="ja-JP" altLang="en-US" sz="1517" dirty="0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山口　洋子　</a:t>
              </a:r>
              <a:r>
                <a:rPr lang="zh-TW" altLang="en-US" sz="1517" dirty="0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氏</a:t>
              </a:r>
              <a:endParaRPr lang="ja-JP" altLang="en-US" sz="1517" dirty="0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2523679" y="5216016"/>
              <a:ext cx="3815634" cy="3169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altLang="ja-JP" sz="1408" dirty="0">
                <a:solidFill>
                  <a:schemeClr val="tx2"/>
                </a:solidFill>
              </a:endParaRP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1583753" y="4371698"/>
              <a:ext cx="4549485" cy="12260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950" b="1" dirty="0">
                  <a:solidFill>
                    <a:schemeClr val="tx2"/>
                  </a:solidFill>
                  <a:ea typeface="ｺﾞｼｯｸ" pitchFamily="33" charset="-128"/>
                </a:rPr>
                <a:t>　　「椅子</a:t>
              </a:r>
              <a:r>
                <a:rPr lang="ja-JP" altLang="en-US" sz="1950" b="1" dirty="0" smtClean="0">
                  <a:solidFill>
                    <a:schemeClr val="tx2"/>
                  </a:solidFill>
                  <a:ea typeface="ｺﾞｼｯｸ" pitchFamily="33" charset="-128"/>
                </a:rPr>
                <a:t>ヨガ・パート</a:t>
              </a:r>
              <a:r>
                <a:rPr lang="en-US" altLang="ja-JP" sz="1950" b="1" dirty="0" smtClean="0">
                  <a:solidFill>
                    <a:schemeClr val="tx2"/>
                  </a:solidFill>
                  <a:ea typeface="ｺﾞｼｯｸ" pitchFamily="33" charset="-128"/>
                </a:rPr>
                <a:t>Ⅲ</a:t>
              </a:r>
              <a:r>
                <a:rPr lang="ja-JP" altLang="en-US" sz="1950" b="1" spc="-325" dirty="0" smtClean="0">
                  <a:solidFill>
                    <a:schemeClr val="tx2"/>
                  </a:solidFill>
                  <a:ea typeface="ｺﾞｼｯｸ" pitchFamily="33" charset="-128"/>
                </a:rPr>
                <a:t>」</a:t>
              </a:r>
              <a:endParaRPr lang="en-US" altLang="ja-JP" sz="1950" b="1" spc="-325" dirty="0">
                <a:solidFill>
                  <a:schemeClr val="tx2"/>
                </a:solidFill>
                <a:ea typeface="ｺﾞｼｯｸ" pitchFamily="33" charset="-128"/>
              </a:endParaRPr>
            </a:p>
            <a:p>
              <a:r>
                <a:rPr lang="ja-JP" altLang="en-US" sz="1517" spc="-325" dirty="0">
                  <a:solidFill>
                    <a:schemeClr val="tx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</a:t>
              </a:r>
              <a:r>
                <a:rPr lang="ja-JP" altLang="en-US" sz="1517" spc="-325" dirty="0" smtClean="0">
                  <a:solidFill>
                    <a:schemeClr val="tx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en-US" sz="1517" spc="-325" dirty="0">
                  <a:solidFill>
                    <a:schemeClr val="tx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en-US" sz="1517" spc="-162" dirty="0">
                  <a:solidFill>
                    <a:schemeClr val="tx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日頃の疲れをとってリフレッシュしましょう！</a:t>
              </a:r>
              <a:endParaRPr lang="en-US" altLang="ja-JP" sz="1517" spc="-162" dirty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endParaRPr lang="ja-JP" altLang="en-US" sz="1950" b="1" spc="-325" dirty="0">
                <a:solidFill>
                  <a:schemeClr val="tx2"/>
                </a:solidFill>
                <a:ea typeface="ｺﾞｼｯｸ" pitchFamily="33" charset="-128"/>
              </a:endParaRPr>
            </a:p>
            <a:p>
              <a:endParaRPr lang="ja-JP" altLang="en-US" sz="1950" b="1" spc="-325" dirty="0">
                <a:solidFill>
                  <a:schemeClr val="tx2"/>
                </a:solidFill>
                <a:ea typeface="ｺﾞｼｯｸ" pitchFamily="33" charset="-128"/>
              </a:endParaRPr>
            </a:p>
          </p:txBody>
        </p:sp>
        <p:pic>
          <p:nvPicPr>
            <p:cNvPr id="81" name="図 80"/>
            <p:cNvPicPr/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805606" y="4591610"/>
              <a:ext cx="674347" cy="81062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シック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85</Words>
  <Application>Microsoft Office PowerPoint</Application>
  <PresentationFormat>A4 210 x 297 mm</PresentationFormat>
  <Paragraphs>49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5" baseType="lpstr">
      <vt:lpstr>Arial Unicode MS</vt:lpstr>
      <vt:lpstr>HGPｺﾞｼｯｸE</vt:lpstr>
      <vt:lpstr>HGSｺﾞｼｯｸM</vt:lpstr>
      <vt:lpstr>微軟正黑體</vt:lpstr>
      <vt:lpstr>ＭＳ Ｐゴシック</vt:lpstr>
      <vt:lpstr>ＭＳ ゴシック</vt:lpstr>
      <vt:lpstr>ｺﾞｼｯｸ</vt:lpstr>
      <vt:lpstr>Arial Black</vt:lpstr>
      <vt:lpstr>Calibri</vt:lpstr>
      <vt:lpstr>Lucida Sans Unicode</vt:lpstr>
      <vt:lpstr>Verdana</vt:lpstr>
      <vt:lpstr>Wingdings 2</vt:lpstr>
      <vt:lpstr>Wingdings 3</vt:lpstr>
      <vt:lpstr>ビジネス</vt:lpstr>
      <vt:lpstr>地 域 交 流 セ ミ ナ ー　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2017-11-07T03:43:04Z</dcterms:created>
  <dcterms:modified xsi:type="dcterms:W3CDTF">2017-11-07T03:47:32Z</dcterms:modified>
</cp:coreProperties>
</file>